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75" r:id="rId28"/>
    <p:sldId id="284" r:id="rId29"/>
    <p:sldId id="285" r:id="rId30"/>
    <p:sldId id="286" r:id="rId31"/>
    <p:sldId id="287" r:id="rId32"/>
    <p:sldId id="288" r:id="rId33"/>
    <p:sldId id="289" r:id="rId34"/>
    <p:sldId id="290" r:id="rId35"/>
    <p:sldId id="291" r:id="rId36"/>
    <p:sldId id="295" r:id="rId37"/>
    <p:sldId id="292" r:id="rId38"/>
    <p:sldId id="293" r:id="rId39"/>
    <p:sldId id="294" r:id="rId40"/>
    <p:sldId id="296" r:id="rId41"/>
    <p:sldId id="298" r:id="rId42"/>
    <p:sldId id="302" r:id="rId43"/>
    <p:sldId id="299" r:id="rId44"/>
    <p:sldId id="303" r:id="rId45"/>
    <p:sldId id="300" r:id="rId46"/>
    <p:sldId id="304" r:id="rId47"/>
    <p:sldId id="301" r:id="rId48"/>
    <p:sldId id="297"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18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FD5D92-7A79-064A-AEB0-D6D3E9227FB2}" type="datetimeFigureOut">
              <a:rPr lang="en-US" smtClean="0"/>
              <a:t>14-05-07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19D3E1-AE8B-BC43-9BEB-D803B02579B6}" type="slidenum">
              <a:rPr lang="en-US" smtClean="0"/>
              <a:t>‹#›</a:t>
            </a:fld>
            <a:endParaRPr lang="en-US"/>
          </a:p>
        </p:txBody>
      </p:sp>
    </p:spTree>
    <p:extLst>
      <p:ext uri="{BB962C8B-B14F-4D97-AF65-F5344CB8AC3E}">
        <p14:creationId xmlns:p14="http://schemas.microsoft.com/office/powerpoint/2010/main" val="27989187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start with a little straw poll on some current usages. We’re not going to debate them – we wouldn’t have a rest of the session if we did. I just want</a:t>
            </a:r>
            <a:r>
              <a:rPr lang="en-US" baseline="0" dirty="0" smtClean="0"/>
              <a:t> to get a sense of how people feel about these.</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a:t>
            </a:fld>
            <a:endParaRPr lang="en-US"/>
          </a:p>
        </p:txBody>
      </p:sp>
    </p:spTree>
    <p:extLst>
      <p:ext uri="{BB962C8B-B14F-4D97-AF65-F5344CB8AC3E}">
        <p14:creationId xmlns:p14="http://schemas.microsoft.com/office/powerpoint/2010/main" val="4075794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Fault</a:t>
            </a:r>
            <a:r>
              <a:rPr lang="en-US" baseline="0" dirty="0" smtClean="0"/>
              <a:t> was formerly acceptable only as a noun.</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22</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a long time, many people held that “hold” could only be used to mean “grasp.” Clearly they had not grasped how English works.</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23</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Orate: a barbarous backformation from oration.</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24</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century ago, many would insist that this should be “thirty persons.”</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25</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a:t>
            </a:r>
            <a:r>
              <a:rPr lang="en-US" baseline="0" dirty="0" smtClean="0"/>
              <a:t> to a style guide from a century ago, “suspect” should be “suspicious person”; “plan” is not a verb, and neither is “raid”; and “car” is not properly applied to an automobile.</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26</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Would we even accept “The ship is building” now? Barely a century ago, that was the correct form and the progressive passive was dodgy.</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27</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examples of change</a:t>
            </a:r>
            <a:r>
              <a:rPr lang="en-US" baseline="0" dirty="0" smtClean="0"/>
              <a:t> so far have mostly involved words, because change at the word level is the easiest. It’s just like adding books to a shelf, or </a:t>
            </a:r>
            <a:r>
              <a:rPr lang="en-US" baseline="0" dirty="0" err="1" smtClean="0"/>
              <a:t>reshelving</a:t>
            </a:r>
            <a:r>
              <a:rPr lang="en-US" baseline="0" dirty="0" smtClean="0"/>
              <a:t> them. Changing the syntax is like altering the shelves themselves. Changes to sound are gradual and organic and mostly don’t affect us too much as editors, so I won’t really dwell on those, although actually sound is fascinating and really the most fluid and infinitely varied part of a language.</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28</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a:t>
            </a:r>
            <a:r>
              <a:rPr lang="en-US" baseline="0" dirty="0" smtClean="0"/>
              <a:t> where does change come from? There’s a simple presentation of the process, and then there’s what really happens.</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29</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view is a reasonably</a:t>
            </a:r>
            <a:r>
              <a:rPr lang="en-US" baseline="0" dirty="0" smtClean="0"/>
              <a:t> accurate general characterization of a syntactic change making its way into the usage of a single cohesive body of users.</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30</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you factor in all the different kinds of changes and all the different levels and layers of the language, it’s a bit less simple.</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31</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 it matter whether it’s a direct quote,</a:t>
            </a:r>
            <a:r>
              <a:rPr lang="en-US" baseline="0" dirty="0" smtClean="0"/>
              <a:t> a paraphrase, or a thought?</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11</a:t>
            </a:fld>
            <a:endParaRPr lang="en-US"/>
          </a:p>
        </p:txBody>
      </p:sp>
    </p:spTree>
    <p:extLst>
      <p:ext uri="{BB962C8B-B14F-4D97-AF65-F5344CB8AC3E}">
        <p14:creationId xmlns:p14="http://schemas.microsoft.com/office/powerpoint/2010/main" val="268552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different dialects and also different registers: varieties used for a specific context,</a:t>
            </a:r>
            <a:r>
              <a:rPr lang="en-US" baseline="0" dirty="0" smtClean="0"/>
              <a:t> with differences in expected vocabulary, syntax etc. It’s not just that a usage may come to be accepted for one register but not for another. It’s that some usages are only suitable for a specific register because they’re NOT suitable for others. Teen slang and medical jargon are good examples of this. We can think of some examples of each. [elicit?] Business jargon… newspaper-specific syntax or punctuation… slang words… academic and medical jargon… things you “know” are “correct” but just about never actually say… And change happens in different ways at different rates to different aspects of the language for different reasons. Let’s look at the “Why?”</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32</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lot of change happens to make life easier. It reduces the effort in saying a word, reduces the number of words in a sentence. It cuts down the amount of complexity of a language system – this is particularly prone to happening when there are a lot of people speaking the language whose first language is something different. Or it fills a gap when we have a new thing that needs a name.</a:t>
            </a:r>
            <a:r>
              <a:rPr lang="en-US" baseline="0" dirty="0" smtClean="0"/>
              <a:t> Or it avoids social awkwardness. Or it adds clarity and reduces ambiguity. Sometimes making life easier means increasing effort in order to avoid confusion.</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33</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borrow words to make ourselves feel smarter or more cultured. We’ll</a:t>
            </a:r>
            <a:r>
              <a:rPr lang="en-US" baseline="0" dirty="0" smtClean="0"/>
              <a:t> invent slang or jargon to reinforce in-group membership. </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34</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a:t>
            </a:r>
            <a:r>
              <a:rPr lang="en-US" baseline="0" dirty="0" smtClean="0"/>
              <a:t> change also happens because people want to exert power over others. And some change happens just because people want their world to be tidy, tidy, tidy. These two impulses often work in concert. It covers a range </a:t>
            </a:r>
            <a:r>
              <a:rPr lang="en-US" sz="1200" kern="1200" dirty="0" smtClean="0">
                <a:solidFill>
                  <a:schemeClr val="tx1"/>
                </a:solidFill>
                <a:effectLst/>
                <a:latin typeface="+mn-lt"/>
                <a:ea typeface="+mn-ea"/>
                <a:cs typeface="+mn-cs"/>
              </a:rPr>
              <a:t>from “you kids get off my lawn” to “the world should run my way” to “I don’t like your kind.”</a:t>
            </a:r>
            <a:r>
              <a:rPr lang="en-US" baseline="0" dirty="0" smtClean="0"/>
              <a:t> Class-based </a:t>
            </a:r>
            <a:r>
              <a:rPr lang="en-US" baseline="0" dirty="0" err="1" smtClean="0"/>
              <a:t>judgements</a:t>
            </a:r>
            <a:r>
              <a:rPr lang="en-US" baseline="0" dirty="0" smtClean="0"/>
              <a:t> are pervasive: words, phrasings, or pronunciations are deprecated because of association with lower-status groups – even if they’re the product of the same processes used by the standard dialect, just applied more consistently. Another way of exerting control is to condemn a word on the basis of its etymology – or its supposed etymology. People in marketing like to introduce words and usages that will have a positive effect on how people think of their products. And then there are all those people who would tidy up our language and declare this or that usage wrong.</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35</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3 reasons</a:t>
            </a:r>
            <a:r>
              <a:rPr lang="en-US" baseline="0" dirty="0" smtClean="0"/>
              <a:t> people change language. But there’s a fourth reason language changes. Oh, did you think it was just those ignorant people who say “ax” for “ask”? Well, long before that, our ignorant forebears turned “</a:t>
            </a:r>
            <a:r>
              <a:rPr lang="en-US" baseline="0" dirty="0" err="1" smtClean="0"/>
              <a:t>acs</a:t>
            </a:r>
            <a:r>
              <a:rPr lang="en-US" baseline="0" dirty="0" smtClean="0"/>
              <a:t>” into “ask.”</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36</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Those proscriptions</a:t>
            </a:r>
            <a:r>
              <a:rPr lang="en-US" baseline="0" dirty="0" smtClean="0"/>
              <a:t> on split infinitives, conjunctions at the starts of sentences and prepositions at the end, and their ilk, were all imposed on English by those who – under the inspiration of their idea of a proper language influenced by Latin – felt that it was unduly messy. Every time someone “breaks” one of these rules, they’re actually going against the change; every time someone goes with one of these rules, they’re carrying the change.</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37</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the change comes from is also going</a:t>
            </a:r>
            <a:r>
              <a:rPr lang="en-US" baseline="0" dirty="0" smtClean="0"/>
              <a:t> to affect where it’s acceptable and what tone it has.</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38</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LONG S FORMS TO HISTORY</a:t>
            </a:r>
            <a:r>
              <a:rPr lang="en-US" baseline="0" dirty="0" smtClean="0"/>
              <a:t> SENTENCE. </a:t>
            </a:r>
            <a:r>
              <a:rPr lang="en-US" dirty="0" smtClean="0"/>
              <a:t>A couple of </a:t>
            </a:r>
            <a:r>
              <a:rPr lang="en-US" baseline="0" dirty="0" smtClean="0"/>
              <a:t>recent ADS words of the year. </a:t>
            </a:r>
            <a:r>
              <a:rPr lang="en-US" dirty="0" smtClean="0"/>
              <a:t>And, of course, some</a:t>
            </a:r>
            <a:r>
              <a:rPr lang="en-US" baseline="0" dirty="0" smtClean="0"/>
              <a:t> sticks just in a particular register.</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39</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“very unique” as example. Also split infinitives</a:t>
            </a:r>
            <a:r>
              <a:rPr lang="en-US" baseline="0" dirty="0" smtClean="0"/>
              <a:t>.</a:t>
            </a:r>
          </a:p>
        </p:txBody>
      </p:sp>
      <p:sp>
        <p:nvSpPr>
          <p:cNvPr id="4" name="Slide Number Placeholder 3"/>
          <p:cNvSpPr>
            <a:spLocks noGrp="1"/>
          </p:cNvSpPr>
          <p:nvPr>
            <p:ph type="sldNum" sz="quarter" idx="10"/>
          </p:nvPr>
        </p:nvSpPr>
        <p:spPr/>
        <p:txBody>
          <a:bodyPr/>
          <a:lstStyle/>
          <a:p>
            <a:fld id="{6E19D3E1-AE8B-BC43-9BEB-D803B02579B6}" type="slidenum">
              <a:rPr lang="en-US" smtClean="0"/>
              <a:t>40</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41</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 was</a:t>
            </a:r>
            <a:r>
              <a:rPr lang="en-US" baseline="0" dirty="0" smtClean="0"/>
              <a:t> at one time proscribed in at least some guides for automobile.) </a:t>
            </a:r>
            <a:r>
              <a:rPr lang="en-US" dirty="0" smtClean="0"/>
              <a:t>Are these examples beginning to look entirely</a:t>
            </a:r>
            <a:r>
              <a:rPr lang="en-US" baseline="0" dirty="0" smtClean="0"/>
              <a:t> unexceptionable? Guess what – every one of these usages has been condemned at some time in the last century. This reminds us of four important facts…</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15</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42</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word is known by the company it keeps.</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43</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word is known by the company it keeps.</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44</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Old</a:t>
            </a:r>
            <a:r>
              <a:rPr lang="en-US" baseline="0" dirty="0" smtClean="0"/>
              <a:t> actuaries never die…</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45</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Old</a:t>
            </a:r>
            <a:r>
              <a:rPr lang="en-US" baseline="0" dirty="0" smtClean="0"/>
              <a:t> actuaries never die…</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46</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talk about the gains and losses for “very unique” and avoiding split infinitives. No added slide. For unique,</a:t>
            </a:r>
            <a:r>
              <a:rPr lang="en-US" baseline="0" dirty="0" smtClean="0"/>
              <a:t> compare connotations of “unusual” and similar and the tone of “unique” – also how many things are truly utterly unique (in one view, few; </a:t>
            </a:r>
            <a:r>
              <a:rPr lang="en-US" baseline="0" smtClean="0"/>
              <a:t>in another, all)</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47</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48</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Language changes. All the time. If it doesn’t change it’s dead. It changes because its users are alive and are part of a living,</a:t>
            </a:r>
            <a:r>
              <a:rPr lang="en-US" baseline="0" dirty="0" smtClean="0"/>
              <a:t> changing social interaction. We’re among its users, and we’re among its more influential users, so we take part in that. But of course even if our votes count more than the average, they still may not win the election, so to speak. We can’t always predict what the world will do next (that’s for sure). And we also have an inaccurate view of what happened in the past. Generally we tend to think very little did. We think there’s a set of rules that have been around since time immemorial, and just about everything that deviates from those is a recent innovation. Going along with this idea of language as some ideal fixed thing is the etymological fallacy: if we discover a word used to mean something else, we decide that must be the true meaning. …Of course, when I say “we,” I don’t mean people who know better. Like us here. </a:t>
            </a:r>
            <a:r>
              <a:rPr lang="en-US" baseline="0" dirty="0" smtClean="0">
                <a:sym typeface="Wingdings"/>
              </a:rPr>
              <a:t> Let’s look at a few more things that used to be dodgy innovations that are now generally unexceptional.</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16</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Through for finished</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17</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Done for finished</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18</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Mad for</a:t>
            </a:r>
            <a:r>
              <a:rPr lang="en-US" baseline="0" dirty="0" smtClean="0"/>
              <a:t> angry</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19</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executes orders, not persons.”</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20</a:t>
            </a:fld>
            <a:endParaRPr lang="en-US"/>
          </a:p>
        </p:txBody>
      </p:sp>
    </p:spTree>
    <p:extLst>
      <p:ext uri="{BB962C8B-B14F-4D97-AF65-F5344CB8AC3E}">
        <p14:creationId xmlns:p14="http://schemas.microsoft.com/office/powerpoint/2010/main" val="1519251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little bit later, after “execute” was accepted, and we had electric chairs, we got electrocution. Which</a:t>
            </a:r>
            <a:r>
              <a:rPr lang="en-US" baseline="0" dirty="0" smtClean="0"/>
              <a:t> for many then – and for some still now – only applies if the person was actually executed.</a:t>
            </a:r>
            <a:endParaRPr lang="en-US" dirty="0"/>
          </a:p>
        </p:txBody>
      </p:sp>
      <p:sp>
        <p:nvSpPr>
          <p:cNvPr id="4" name="Slide Number Placeholder 3"/>
          <p:cNvSpPr>
            <a:spLocks noGrp="1"/>
          </p:cNvSpPr>
          <p:nvPr>
            <p:ph type="sldNum" sz="quarter" idx="10"/>
          </p:nvPr>
        </p:nvSpPr>
        <p:spPr/>
        <p:txBody>
          <a:bodyPr/>
          <a:lstStyle/>
          <a:p>
            <a:fld id="{6E19D3E1-AE8B-BC43-9BEB-D803B02579B6}" type="slidenum">
              <a:rPr lang="en-US" smtClean="0"/>
              <a:t>21</a:t>
            </a:fld>
            <a:endParaRPr lang="en-US"/>
          </a:p>
        </p:txBody>
      </p:sp>
    </p:spTree>
    <p:extLst>
      <p:ext uri="{BB962C8B-B14F-4D97-AF65-F5344CB8AC3E}">
        <p14:creationId xmlns:p14="http://schemas.microsoft.com/office/powerpoint/2010/main" val="1519251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2DF66AD8-BC4A-4004-9882-414398D930CA}" type="datetimeFigureOut">
              <a:rPr lang="en-US" smtClean="0"/>
              <a:t>14-05-07</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DF66AD8-BC4A-4004-9882-414398D930CA}" type="datetimeFigureOut">
              <a:rPr lang="en-US" smtClean="0"/>
              <a:t>14-05-07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66AD8-BC4A-4004-9882-414398D930CA}" type="datetimeFigureOut">
              <a:rPr lang="en-US" smtClean="0"/>
              <a:t>14-05-07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14-05-07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14-05-07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14-05-07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2DF66AD8-BC4A-4004-9882-414398D930CA}" type="datetimeFigureOut">
              <a:rPr lang="en-US" smtClean="0"/>
              <a:t>14-05-07</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t>14-05-07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t>14-05-07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DF66AD8-BC4A-4004-9882-414398D930CA}" type="datetimeFigureOut">
              <a:rPr lang="en-US" smtClean="0"/>
              <a:t>14-05-07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D2C864-9362-43C7-A136-D9C41D93A96D}" type="slidenum">
              <a:rPr lang="en-US" smtClean="0"/>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14-05-07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24" Type="http://schemas.openxmlformats.org/officeDocument/2006/relationships/image" Target="../media/image8.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2DF66AD8-BC4A-4004-9882-414398D930CA}" type="datetimeFigureOut">
              <a:rPr lang="en-US" smtClean="0"/>
              <a:t>14-05-07</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B9D2C864-9362-43C7-A136-D9C41D93A9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2.gi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3.gi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does wrong </a:t>
            </a:r>
            <a:br>
              <a:rPr lang="en-US" dirty="0" smtClean="0"/>
            </a:br>
            <a:r>
              <a:rPr lang="en-US" dirty="0" smtClean="0"/>
              <a:t>become right?</a:t>
            </a:r>
            <a:endParaRPr lang="en-US" dirty="0"/>
          </a:p>
        </p:txBody>
      </p:sp>
      <p:sp>
        <p:nvSpPr>
          <p:cNvPr id="3" name="Subtitle 2"/>
          <p:cNvSpPr>
            <a:spLocks noGrp="1"/>
          </p:cNvSpPr>
          <p:nvPr>
            <p:ph type="subTitle" idx="1"/>
          </p:nvPr>
        </p:nvSpPr>
        <p:spPr>
          <a:xfrm>
            <a:off x="2209800" y="3300472"/>
            <a:ext cx="6477000" cy="1174088"/>
          </a:xfrm>
        </p:spPr>
        <p:txBody>
          <a:bodyPr>
            <a:normAutofit/>
          </a:bodyPr>
          <a:lstStyle/>
          <a:p>
            <a:r>
              <a:rPr lang="en-US" sz="2800" dirty="0" smtClean="0"/>
              <a:t>Our changing language:</a:t>
            </a:r>
            <a:endParaRPr lang="en-US" sz="2800" dirty="0"/>
          </a:p>
        </p:txBody>
      </p:sp>
    </p:spTree>
    <p:extLst>
      <p:ext uri="{BB962C8B-B14F-4D97-AF65-F5344CB8AC3E}">
        <p14:creationId xmlns:p14="http://schemas.microsoft.com/office/powerpoint/2010/main" val="3919970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 grand prize winner can use the money however they want.</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3501835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My sister was like, “I’m not touching that.”</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2390437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We had a healthy meal of sushi.</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3246322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We await a return to normalcy.</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925776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 officer was demoted.</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4252087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She drove me there in her new car.</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17132033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600" b="1" dirty="0" smtClean="0"/>
              <a:t>Language changes.</a:t>
            </a:r>
          </a:p>
          <a:p>
            <a:pPr marL="0" indent="0">
              <a:buNone/>
            </a:pPr>
            <a:r>
              <a:rPr lang="en-US" sz="3600" b="1" dirty="0" smtClean="0"/>
              <a:t>We take part in that change.</a:t>
            </a:r>
          </a:p>
          <a:p>
            <a:pPr marL="0" indent="0">
              <a:buNone/>
            </a:pPr>
            <a:r>
              <a:rPr lang="en-US" sz="3600" b="1" dirty="0" smtClean="0"/>
              <a:t>We can’t always predict or control how it will change.</a:t>
            </a:r>
          </a:p>
          <a:p>
            <a:pPr marL="0" indent="0">
              <a:buNone/>
            </a:pPr>
            <a:r>
              <a:rPr lang="en-US" sz="3600" b="1" dirty="0" smtClean="0"/>
              <a:t>We are usually unaware of how it has changed in the past.</a:t>
            </a:r>
          </a:p>
        </p:txBody>
      </p:sp>
    </p:spTree>
    <p:extLst>
      <p:ext uri="{BB962C8B-B14F-4D97-AF65-F5344CB8AC3E}">
        <p14:creationId xmlns:p14="http://schemas.microsoft.com/office/powerpoint/2010/main" val="69723415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There will be more rain before the day is through.</a:t>
            </a:r>
          </a:p>
        </p:txBody>
      </p:sp>
    </p:spTree>
    <p:extLst>
      <p:ext uri="{BB962C8B-B14F-4D97-AF65-F5344CB8AC3E}">
        <p14:creationId xmlns:p14="http://schemas.microsoft.com/office/powerpoint/2010/main" val="308013768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There will be more rain before the day is done.</a:t>
            </a:r>
          </a:p>
        </p:txBody>
      </p:sp>
    </p:spTree>
    <p:extLst>
      <p:ext uri="{BB962C8B-B14F-4D97-AF65-F5344CB8AC3E}">
        <p14:creationId xmlns:p14="http://schemas.microsoft.com/office/powerpoint/2010/main" val="295337189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She won’t talk to me because she’s mad at me.</a:t>
            </a:r>
          </a:p>
        </p:txBody>
      </p:sp>
    </p:spTree>
    <p:extLst>
      <p:ext uri="{BB962C8B-B14F-4D97-AF65-F5344CB8AC3E}">
        <p14:creationId xmlns:p14="http://schemas.microsoft.com/office/powerpoint/2010/main" val="1043759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My head literally exploded!</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1810886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 prisoner was executed.</a:t>
            </a:r>
          </a:p>
        </p:txBody>
      </p:sp>
    </p:spTree>
    <p:extLst>
      <p:ext uri="{BB962C8B-B14F-4D97-AF65-F5344CB8AC3E}">
        <p14:creationId xmlns:p14="http://schemas.microsoft.com/office/powerpoint/2010/main" val="1195673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 repairman was electrocuted on the job.</a:t>
            </a:r>
          </a:p>
        </p:txBody>
      </p:sp>
    </p:spTree>
    <p:extLst>
      <p:ext uri="{BB962C8B-B14F-4D97-AF65-F5344CB8AC3E}">
        <p14:creationId xmlns:p14="http://schemas.microsoft.com/office/powerpoint/2010/main" val="2512815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I can’t fault your reasoning.</a:t>
            </a:r>
          </a:p>
        </p:txBody>
      </p:sp>
    </p:spTree>
    <p:extLst>
      <p:ext uri="{BB962C8B-B14F-4D97-AF65-F5344CB8AC3E}">
        <p14:creationId xmlns:p14="http://schemas.microsoft.com/office/powerpoint/2010/main" val="3294033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We’re holding a meeting about this.</a:t>
            </a:r>
          </a:p>
        </p:txBody>
      </p:sp>
    </p:spTree>
    <p:extLst>
      <p:ext uri="{BB962C8B-B14F-4D97-AF65-F5344CB8AC3E}">
        <p14:creationId xmlns:p14="http://schemas.microsoft.com/office/powerpoint/2010/main" val="4289224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He orated at length.</a:t>
            </a:r>
          </a:p>
        </p:txBody>
      </p:sp>
    </p:spTree>
    <p:extLst>
      <p:ext uri="{BB962C8B-B14F-4D97-AF65-F5344CB8AC3E}">
        <p14:creationId xmlns:p14="http://schemas.microsoft.com/office/powerpoint/2010/main" val="3474167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Thirty people were present.</a:t>
            </a:r>
          </a:p>
        </p:txBody>
      </p:sp>
    </p:spTree>
    <p:extLst>
      <p:ext uri="{BB962C8B-B14F-4D97-AF65-F5344CB8AC3E}">
        <p14:creationId xmlns:p14="http://schemas.microsoft.com/office/powerpoint/2010/main" val="2693621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 suspect was planning to use a car to raid the warehouse.</a:t>
            </a:r>
          </a:p>
        </p:txBody>
      </p:sp>
    </p:spTree>
    <p:extLst>
      <p:ext uri="{BB962C8B-B14F-4D97-AF65-F5344CB8AC3E}">
        <p14:creationId xmlns:p14="http://schemas.microsoft.com/office/powerpoint/2010/main" val="398752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 ship is being built.</a:t>
            </a:r>
          </a:p>
          <a:p>
            <a:pPr marL="0" indent="0">
              <a:buNone/>
            </a:pPr>
            <a:r>
              <a:rPr lang="en-US" sz="3600" b="1" i="1" dirty="0" smtClean="0"/>
              <a:t>should be</a:t>
            </a:r>
            <a:endParaRPr lang="en-US" sz="3600" b="1" dirty="0" smtClean="0"/>
          </a:p>
          <a:p>
            <a:pPr marL="0" indent="0">
              <a:buNone/>
            </a:pPr>
            <a:r>
              <a:rPr lang="en-US" sz="3600" b="1" dirty="0" smtClean="0"/>
              <a:t>The ship is building.</a:t>
            </a:r>
          </a:p>
        </p:txBody>
      </p:sp>
    </p:spTree>
    <p:extLst>
      <p:ext uri="{BB962C8B-B14F-4D97-AF65-F5344CB8AC3E}">
        <p14:creationId xmlns:p14="http://schemas.microsoft.com/office/powerpoint/2010/main" val="1928664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lnSpcReduction="10000"/>
          </a:bodyPr>
          <a:lstStyle/>
          <a:p>
            <a:pPr marL="0" indent="0">
              <a:buNone/>
            </a:pPr>
            <a:r>
              <a:rPr lang="en-US" sz="3600" b="1" dirty="0" smtClean="0"/>
              <a:t>Change occurs at…</a:t>
            </a:r>
          </a:p>
          <a:p>
            <a:pPr>
              <a:buFont typeface="Arial"/>
              <a:buChar char="•"/>
            </a:pPr>
            <a:r>
              <a:rPr lang="en-US" sz="3600" b="1" dirty="0" smtClean="0"/>
              <a:t>The word level: add (or lose) words or parts of words, change meanings, change spellings</a:t>
            </a:r>
          </a:p>
          <a:p>
            <a:pPr>
              <a:buFont typeface="Arial"/>
              <a:buChar char="•"/>
            </a:pPr>
            <a:r>
              <a:rPr lang="en-US" sz="3600" b="1" dirty="0" smtClean="0"/>
              <a:t>The syntactic level: change the way we put words together</a:t>
            </a:r>
          </a:p>
          <a:p>
            <a:pPr>
              <a:buFont typeface="Arial"/>
              <a:buChar char="•"/>
            </a:pPr>
            <a:r>
              <a:rPr lang="en-US" sz="3600" b="1" dirty="0" smtClean="0"/>
              <a:t>The sound level: change how we speak</a:t>
            </a:r>
          </a:p>
        </p:txBody>
      </p:sp>
    </p:spTree>
    <p:extLst>
      <p:ext uri="{BB962C8B-B14F-4D97-AF65-F5344CB8AC3E}">
        <p14:creationId xmlns:p14="http://schemas.microsoft.com/office/powerpoint/2010/main" val="3985046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How change happens</a:t>
            </a:r>
          </a:p>
          <a:p>
            <a:pPr marL="0" indent="0">
              <a:buNone/>
            </a:pPr>
            <a:r>
              <a:rPr lang="en-US" sz="3600" b="1" dirty="0" smtClean="0"/>
              <a:t>The simple view:</a:t>
            </a:r>
          </a:p>
          <a:p>
            <a:pPr>
              <a:buFont typeface="Arial"/>
              <a:buChar char="•"/>
            </a:pPr>
            <a:r>
              <a:rPr lang="en-US" dirty="0" smtClean="0"/>
              <a:t>Change comes through invention, borrowing, reinterpretation, or gradual shift</a:t>
            </a:r>
          </a:p>
          <a:p>
            <a:pPr>
              <a:buFont typeface="Arial"/>
              <a:buChar char="•"/>
            </a:pPr>
            <a:r>
              <a:rPr lang="en-US" dirty="0" smtClean="0"/>
              <a:t>Starts with the younger generation (esp. females)</a:t>
            </a:r>
          </a:p>
          <a:p>
            <a:pPr>
              <a:buFont typeface="Arial"/>
              <a:buChar char="•"/>
            </a:pPr>
            <a:r>
              <a:rPr lang="en-US" dirty="0" smtClean="0"/>
              <a:t>Works its way up into acceptability as users get older and more people use it</a:t>
            </a:r>
          </a:p>
          <a:p>
            <a:pPr>
              <a:buFont typeface="Arial"/>
              <a:buChar char="•"/>
            </a:pPr>
            <a:r>
              <a:rPr lang="en-US" dirty="0" smtClean="0"/>
              <a:t>Starts slowly, accelerates, then levels off more gradually: an S-curve</a:t>
            </a:r>
          </a:p>
        </p:txBody>
      </p:sp>
    </p:spTree>
    <p:extLst>
      <p:ext uri="{BB962C8B-B14F-4D97-AF65-F5344CB8AC3E}">
        <p14:creationId xmlns:p14="http://schemas.microsoft.com/office/powerpoint/2010/main" val="3799848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I’m going to do it </a:t>
            </a:r>
            <a:r>
              <a:rPr lang="en-US" sz="3600" b="1" dirty="0" err="1" smtClean="0"/>
              <a:t>irregardless</a:t>
            </a:r>
            <a:r>
              <a:rPr lang="en-US" sz="3600" b="1" dirty="0" smtClean="0"/>
              <a:t>.</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328182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450850" lvl="1" indent="0">
              <a:buNone/>
            </a:pPr>
            <a:r>
              <a:rPr lang="en-US" dirty="0" smtClean="0"/>
              <a:t>The simple view</a:t>
            </a:r>
          </a:p>
        </p:txBody>
      </p:sp>
      <p:pic>
        <p:nvPicPr>
          <p:cNvPr id="4" name="Picture 3" descr="s-curve.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1409560"/>
            <a:ext cx="7315200" cy="4572000"/>
          </a:xfrm>
          <a:prstGeom prst="rect">
            <a:avLst/>
          </a:prstGeom>
        </p:spPr>
      </p:pic>
    </p:spTree>
    <p:extLst>
      <p:ext uri="{BB962C8B-B14F-4D97-AF65-F5344CB8AC3E}">
        <p14:creationId xmlns:p14="http://schemas.microsoft.com/office/powerpoint/2010/main" val="367423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450850" lvl="1" indent="0">
              <a:buNone/>
            </a:pPr>
            <a:r>
              <a:rPr lang="en-US" dirty="0" smtClean="0"/>
              <a:t>What really happens</a:t>
            </a:r>
          </a:p>
        </p:txBody>
      </p:sp>
      <p:pic>
        <p:nvPicPr>
          <p:cNvPr id="4" name="Picture 3" descr="poly-curve.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1409560"/>
            <a:ext cx="7315200" cy="4572000"/>
          </a:xfrm>
          <a:prstGeom prst="rect">
            <a:avLst/>
          </a:prstGeom>
        </p:spPr>
      </p:pic>
    </p:spTree>
    <p:extLst>
      <p:ext uri="{BB962C8B-B14F-4D97-AF65-F5344CB8AC3E}">
        <p14:creationId xmlns:p14="http://schemas.microsoft.com/office/powerpoint/2010/main" val="8606661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lnSpcReduction="10000"/>
          </a:bodyPr>
          <a:lstStyle/>
          <a:p>
            <a:pPr marL="0" indent="0">
              <a:buNone/>
            </a:pPr>
            <a:r>
              <a:rPr lang="en-US" sz="3600" b="1" dirty="0" smtClean="0"/>
              <a:t>Language isn’t a single simple system. </a:t>
            </a:r>
          </a:p>
          <a:p>
            <a:pPr marL="0" indent="0">
              <a:buNone/>
            </a:pPr>
            <a:r>
              <a:rPr lang="en-US" sz="3600" b="1" dirty="0" smtClean="0"/>
              <a:t>Different registers include:</a:t>
            </a:r>
          </a:p>
          <a:p>
            <a:pPr>
              <a:spcBef>
                <a:spcPts val="800"/>
              </a:spcBef>
              <a:buFont typeface="Arial"/>
              <a:buChar char="•"/>
            </a:pPr>
            <a:r>
              <a:rPr lang="en-US" dirty="0" smtClean="0"/>
              <a:t>Business</a:t>
            </a:r>
          </a:p>
          <a:p>
            <a:pPr>
              <a:spcBef>
                <a:spcPts val="800"/>
              </a:spcBef>
              <a:buFont typeface="Arial"/>
              <a:buChar char="•"/>
            </a:pPr>
            <a:r>
              <a:rPr lang="en-US" dirty="0" smtClean="0"/>
              <a:t>Magazine (different kinds)</a:t>
            </a:r>
          </a:p>
          <a:p>
            <a:pPr>
              <a:spcBef>
                <a:spcPts val="800"/>
              </a:spcBef>
              <a:buFont typeface="Arial"/>
              <a:buChar char="•"/>
            </a:pPr>
            <a:r>
              <a:rPr lang="en-US" dirty="0" smtClean="0"/>
              <a:t>Newspaper</a:t>
            </a:r>
          </a:p>
          <a:p>
            <a:pPr>
              <a:spcBef>
                <a:spcPts val="800"/>
              </a:spcBef>
              <a:buFont typeface="Arial"/>
              <a:buChar char="•"/>
            </a:pPr>
            <a:r>
              <a:rPr lang="en-US" dirty="0" smtClean="0"/>
              <a:t>Casual speech with friends, according to social group</a:t>
            </a:r>
          </a:p>
          <a:p>
            <a:pPr>
              <a:spcBef>
                <a:spcPts val="800"/>
              </a:spcBef>
              <a:buFont typeface="Arial"/>
              <a:buChar char="•"/>
            </a:pPr>
            <a:r>
              <a:rPr lang="en-US" dirty="0" smtClean="0"/>
              <a:t>Academic</a:t>
            </a:r>
          </a:p>
          <a:p>
            <a:pPr>
              <a:spcBef>
                <a:spcPts val="800"/>
              </a:spcBef>
              <a:buFont typeface="Arial"/>
              <a:buChar char="•"/>
            </a:pPr>
            <a:r>
              <a:rPr lang="en-US" dirty="0" smtClean="0"/>
              <a:t>Medical</a:t>
            </a:r>
          </a:p>
          <a:p>
            <a:pPr>
              <a:spcBef>
                <a:spcPts val="800"/>
              </a:spcBef>
              <a:buFont typeface="Arial"/>
              <a:buChar char="•"/>
            </a:pPr>
            <a:r>
              <a:rPr lang="en-US" dirty="0" smtClean="0"/>
              <a:t>Twitter</a:t>
            </a:r>
          </a:p>
          <a:p>
            <a:pPr>
              <a:spcBef>
                <a:spcPts val="800"/>
              </a:spcBef>
              <a:buFont typeface="Arial"/>
              <a:buChar char="•"/>
            </a:pPr>
            <a:r>
              <a:rPr lang="en-US" dirty="0" smtClean="0"/>
              <a:t>“Proper English” (that abstract mythical target)</a:t>
            </a:r>
          </a:p>
          <a:p>
            <a:pPr marL="0" indent="0">
              <a:buNone/>
            </a:pPr>
            <a:endParaRPr lang="en-US" sz="3600" b="1" dirty="0" smtClean="0"/>
          </a:p>
        </p:txBody>
      </p:sp>
    </p:spTree>
    <p:extLst>
      <p:ext uri="{BB962C8B-B14F-4D97-AF65-F5344CB8AC3E}">
        <p14:creationId xmlns:p14="http://schemas.microsoft.com/office/powerpoint/2010/main" val="26998089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Why change happens:</a:t>
            </a:r>
          </a:p>
          <a:p>
            <a:pPr marL="0" indent="0">
              <a:buNone/>
            </a:pPr>
            <a:r>
              <a:rPr lang="en-US" sz="3600" b="1" dirty="0" smtClean="0"/>
              <a:t>1. To make life easier.</a:t>
            </a:r>
          </a:p>
          <a:p>
            <a:pPr>
              <a:spcBef>
                <a:spcPts val="800"/>
              </a:spcBef>
              <a:buFont typeface="Arial"/>
              <a:buChar char="•"/>
            </a:pPr>
            <a:r>
              <a:rPr lang="en-US" dirty="0" smtClean="0"/>
              <a:t>give incentive </a:t>
            </a:r>
            <a:r>
              <a:rPr lang="en-US" dirty="0" smtClean="0">
                <a:sym typeface="Wingdings"/>
              </a:rPr>
              <a:t></a:t>
            </a:r>
            <a:r>
              <a:rPr lang="en-US" dirty="0" smtClean="0"/>
              <a:t>  incentivize </a:t>
            </a:r>
            <a:r>
              <a:rPr lang="en-US" dirty="0" smtClean="0">
                <a:sym typeface="Wingdings"/>
              </a:rPr>
              <a:t> incent</a:t>
            </a:r>
          </a:p>
          <a:p>
            <a:pPr>
              <a:spcBef>
                <a:spcPts val="800"/>
              </a:spcBef>
              <a:buFont typeface="Arial"/>
              <a:buChar char="•"/>
            </a:pPr>
            <a:r>
              <a:rPr lang="en-US" dirty="0" smtClean="0">
                <a:sym typeface="Wingdings"/>
              </a:rPr>
              <a:t>going to  </a:t>
            </a:r>
            <a:r>
              <a:rPr lang="en-US" dirty="0" err="1" smtClean="0">
                <a:sym typeface="Wingdings"/>
              </a:rPr>
              <a:t>gonna</a:t>
            </a:r>
            <a:r>
              <a:rPr lang="en-US" dirty="0" smtClean="0">
                <a:sym typeface="Wingdings"/>
              </a:rPr>
              <a:t>; “</a:t>
            </a:r>
            <a:r>
              <a:rPr lang="en-US" dirty="0" err="1" smtClean="0">
                <a:sym typeface="Wingdings"/>
              </a:rPr>
              <a:t>ing</a:t>
            </a:r>
            <a:r>
              <a:rPr lang="en-US" dirty="0" smtClean="0">
                <a:sym typeface="Wingdings"/>
              </a:rPr>
              <a:t>”  “in”</a:t>
            </a:r>
          </a:p>
          <a:p>
            <a:pPr>
              <a:spcBef>
                <a:spcPts val="800"/>
              </a:spcBef>
              <a:buFont typeface="Arial"/>
              <a:buChar char="•"/>
            </a:pPr>
            <a:r>
              <a:rPr lang="en-US" dirty="0">
                <a:sym typeface="Wingdings"/>
              </a:rPr>
              <a:t>se, </a:t>
            </a:r>
            <a:r>
              <a:rPr lang="en-US" dirty="0" err="1" smtClean="0">
                <a:sym typeface="Wingdings"/>
              </a:rPr>
              <a:t>þæt</a:t>
            </a:r>
            <a:r>
              <a:rPr lang="en-US" dirty="0" smtClean="0">
                <a:sym typeface="Wingdings"/>
              </a:rPr>
              <a:t>, </a:t>
            </a:r>
            <a:r>
              <a:rPr lang="en-US" dirty="0" err="1" smtClean="0">
                <a:sym typeface="Wingdings"/>
              </a:rPr>
              <a:t>seo</a:t>
            </a:r>
            <a:r>
              <a:rPr lang="en-US" dirty="0">
                <a:sym typeface="Wingdings"/>
              </a:rPr>
              <a:t>, </a:t>
            </a:r>
            <a:r>
              <a:rPr lang="en-US" dirty="0" err="1" smtClean="0">
                <a:sym typeface="Wingdings"/>
              </a:rPr>
              <a:t>þone</a:t>
            </a:r>
            <a:r>
              <a:rPr lang="en-US" dirty="0">
                <a:sym typeface="Wingdings"/>
              </a:rPr>
              <a:t>, </a:t>
            </a:r>
            <a:r>
              <a:rPr lang="en-US" dirty="0" err="1" smtClean="0">
                <a:sym typeface="Wingdings"/>
              </a:rPr>
              <a:t>þæt</a:t>
            </a:r>
            <a:r>
              <a:rPr lang="en-US" dirty="0">
                <a:sym typeface="Wingdings"/>
              </a:rPr>
              <a:t>, </a:t>
            </a:r>
            <a:r>
              <a:rPr lang="en-US" dirty="0" err="1" smtClean="0">
                <a:sym typeface="Wingdings"/>
              </a:rPr>
              <a:t>þa</a:t>
            </a:r>
            <a:r>
              <a:rPr lang="en-US" dirty="0">
                <a:sym typeface="Wingdings"/>
              </a:rPr>
              <a:t>, </a:t>
            </a:r>
            <a:r>
              <a:rPr lang="en-US" dirty="0" err="1" smtClean="0">
                <a:sym typeface="Wingdings"/>
              </a:rPr>
              <a:t>þæs</a:t>
            </a:r>
            <a:r>
              <a:rPr lang="en-US" dirty="0">
                <a:sym typeface="Wingdings"/>
              </a:rPr>
              <a:t>, </a:t>
            </a:r>
            <a:r>
              <a:rPr lang="en-US" dirty="0" err="1" smtClean="0">
                <a:sym typeface="Wingdings"/>
              </a:rPr>
              <a:t>þære</a:t>
            </a:r>
            <a:r>
              <a:rPr lang="en-US" dirty="0">
                <a:sym typeface="Wingdings"/>
              </a:rPr>
              <a:t>, </a:t>
            </a:r>
            <a:r>
              <a:rPr lang="en-US" dirty="0" err="1" smtClean="0">
                <a:sym typeface="Wingdings"/>
              </a:rPr>
              <a:t>þam</a:t>
            </a:r>
            <a:r>
              <a:rPr lang="en-US" dirty="0" smtClean="0">
                <a:sym typeface="Wingdings"/>
              </a:rPr>
              <a:t>…  the</a:t>
            </a:r>
          </a:p>
          <a:p>
            <a:pPr>
              <a:spcBef>
                <a:spcPts val="800"/>
              </a:spcBef>
              <a:buFont typeface="Arial"/>
              <a:buChar char="•"/>
            </a:pPr>
            <a:r>
              <a:rPr lang="en-US" dirty="0" smtClean="0">
                <a:sym typeface="Wingdings"/>
              </a:rPr>
              <a:t>“Norwegian snowshoes”  skis</a:t>
            </a:r>
          </a:p>
          <a:p>
            <a:pPr>
              <a:spcBef>
                <a:spcPts val="800"/>
              </a:spcBef>
              <a:buFont typeface="Arial"/>
              <a:buChar char="•"/>
            </a:pPr>
            <a:r>
              <a:rPr lang="en-US" dirty="0">
                <a:sym typeface="Wingdings"/>
              </a:rPr>
              <a:t>he, she  they</a:t>
            </a:r>
          </a:p>
          <a:p>
            <a:pPr>
              <a:spcBef>
                <a:spcPts val="800"/>
              </a:spcBef>
              <a:buFont typeface="Arial"/>
              <a:buChar char="•"/>
            </a:pPr>
            <a:r>
              <a:rPr lang="en-US" dirty="0" smtClean="0">
                <a:sym typeface="Wingdings"/>
              </a:rPr>
              <a:t>you (pl.)  you all</a:t>
            </a:r>
          </a:p>
          <a:p>
            <a:pPr>
              <a:spcBef>
                <a:spcPts val="800"/>
              </a:spcBef>
              <a:buFont typeface="Arial"/>
              <a:buChar char="•"/>
            </a:pPr>
            <a:r>
              <a:rPr lang="en-US" dirty="0" smtClean="0">
                <a:sym typeface="Wingdings"/>
              </a:rPr>
              <a:t>avoid embarrassing homophones with harassment, Uranus</a:t>
            </a:r>
          </a:p>
          <a:p>
            <a:pPr>
              <a:spcBef>
                <a:spcPts val="800"/>
              </a:spcBef>
              <a:buFont typeface="Arial"/>
              <a:buChar char="•"/>
            </a:pPr>
            <a:endParaRPr lang="en-US" dirty="0" smtClean="0"/>
          </a:p>
        </p:txBody>
      </p:sp>
    </p:spTree>
    <p:extLst>
      <p:ext uri="{BB962C8B-B14F-4D97-AF65-F5344CB8AC3E}">
        <p14:creationId xmlns:p14="http://schemas.microsoft.com/office/powerpoint/2010/main" val="4085840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Why change happens:</a:t>
            </a:r>
          </a:p>
          <a:p>
            <a:pPr marL="0" indent="0">
              <a:buNone/>
            </a:pPr>
            <a:r>
              <a:rPr lang="en-US" sz="3600" b="1" dirty="0" smtClean="0"/>
              <a:t>2. To feel better.</a:t>
            </a:r>
          </a:p>
          <a:p>
            <a:pPr>
              <a:spcBef>
                <a:spcPts val="800"/>
              </a:spcBef>
              <a:buFont typeface="Arial"/>
              <a:buChar char="•"/>
            </a:pPr>
            <a:r>
              <a:rPr lang="en-US" dirty="0" smtClean="0"/>
              <a:t>fun: wordplay, clever slang, cute turns of phrase</a:t>
            </a:r>
          </a:p>
          <a:p>
            <a:pPr>
              <a:spcBef>
                <a:spcPts val="800"/>
              </a:spcBef>
              <a:buFont typeface="Arial"/>
              <a:buChar char="•"/>
            </a:pPr>
            <a:r>
              <a:rPr lang="en-US" dirty="0" smtClean="0"/>
              <a:t>art: metaphor</a:t>
            </a:r>
          </a:p>
          <a:p>
            <a:pPr>
              <a:spcBef>
                <a:spcPts val="800"/>
              </a:spcBef>
              <a:buFont typeface="Arial"/>
              <a:buChar char="•"/>
            </a:pPr>
            <a:r>
              <a:rPr lang="en-US" dirty="0" smtClean="0"/>
              <a:t>culture: using new words for food etc. </a:t>
            </a:r>
          </a:p>
          <a:p>
            <a:pPr>
              <a:spcBef>
                <a:spcPts val="800"/>
              </a:spcBef>
              <a:buFont typeface="Arial"/>
              <a:buChar char="•"/>
            </a:pPr>
            <a:r>
              <a:rPr lang="en-US" dirty="0" smtClean="0"/>
              <a:t>in-group identity: teen slang, technical jargon</a:t>
            </a:r>
          </a:p>
        </p:txBody>
      </p:sp>
    </p:spTree>
    <p:extLst>
      <p:ext uri="{BB962C8B-B14F-4D97-AF65-F5344CB8AC3E}">
        <p14:creationId xmlns:p14="http://schemas.microsoft.com/office/powerpoint/2010/main" val="188812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Why change happens:</a:t>
            </a:r>
          </a:p>
          <a:p>
            <a:pPr marL="0" indent="0">
              <a:buNone/>
            </a:pPr>
            <a:r>
              <a:rPr lang="en-US" sz="3600" b="1" dirty="0" smtClean="0"/>
              <a:t>3. To control.</a:t>
            </a:r>
          </a:p>
          <a:p>
            <a:pPr>
              <a:spcBef>
                <a:spcPts val="800"/>
              </a:spcBef>
              <a:buFont typeface="Arial"/>
              <a:buChar char="•"/>
            </a:pPr>
            <a:r>
              <a:rPr lang="en-US" dirty="0" smtClean="0"/>
              <a:t>class-based deprecation: “I seen,” “</a:t>
            </a:r>
            <a:r>
              <a:rPr lang="en-US" i="1" dirty="0" err="1" smtClean="0"/>
              <a:t>ain’t</a:t>
            </a:r>
            <a:r>
              <a:rPr lang="en-US" dirty="0" smtClean="0"/>
              <a:t> </a:t>
            </a:r>
            <a:r>
              <a:rPr lang="en-US" dirty="0" err="1" smtClean="0"/>
              <a:t>ain’t</a:t>
            </a:r>
            <a:r>
              <a:rPr lang="en-US" dirty="0" smtClean="0"/>
              <a:t> a word”</a:t>
            </a:r>
            <a:endParaRPr lang="en-US" i="1" dirty="0" smtClean="0"/>
          </a:p>
          <a:p>
            <a:pPr>
              <a:spcBef>
                <a:spcPts val="800"/>
              </a:spcBef>
              <a:buFont typeface="Arial"/>
              <a:buChar char="•"/>
            </a:pPr>
            <a:r>
              <a:rPr lang="en-US" dirty="0" smtClean="0"/>
              <a:t>the poor raise pigs and cows; the rich eat </a:t>
            </a:r>
            <a:r>
              <a:rPr lang="en-US" i="1" dirty="0" err="1" smtClean="0"/>
              <a:t>porc</a:t>
            </a:r>
            <a:r>
              <a:rPr lang="en-US" dirty="0" smtClean="0"/>
              <a:t> and </a:t>
            </a:r>
            <a:r>
              <a:rPr lang="en-US" i="1" dirty="0" err="1" smtClean="0"/>
              <a:t>bœuf</a:t>
            </a:r>
            <a:endParaRPr lang="en-US" i="1" dirty="0" smtClean="0"/>
          </a:p>
          <a:p>
            <a:pPr>
              <a:spcBef>
                <a:spcPts val="800"/>
              </a:spcBef>
              <a:buFont typeface="Arial"/>
              <a:buChar char="•"/>
            </a:pPr>
            <a:r>
              <a:rPr lang="en-US" dirty="0"/>
              <a:t>phonetic profiling: niggardly, picnic, nitty-</a:t>
            </a:r>
            <a:r>
              <a:rPr lang="en-US" dirty="0" smtClean="0"/>
              <a:t>gritty</a:t>
            </a:r>
          </a:p>
          <a:p>
            <a:pPr>
              <a:spcBef>
                <a:spcPts val="800"/>
              </a:spcBef>
              <a:buFont typeface="Arial"/>
              <a:buChar char="•"/>
            </a:pPr>
            <a:r>
              <a:rPr lang="en-US" dirty="0" smtClean="0"/>
              <a:t>marketing! Find your fabulous…</a:t>
            </a:r>
            <a:endParaRPr lang="en-US" dirty="0"/>
          </a:p>
          <a:p>
            <a:pPr>
              <a:spcBef>
                <a:spcPts val="800"/>
              </a:spcBef>
              <a:buFont typeface="Arial"/>
              <a:buChar char="•"/>
            </a:pPr>
            <a:r>
              <a:rPr lang="en-US" dirty="0" smtClean="0"/>
              <a:t>prescriptivism and “fixing” the language: don’t split infinitives, don’t start with a conjunction, don’t end with a preposition, “in” </a:t>
            </a:r>
            <a:r>
              <a:rPr lang="en-US" dirty="0" smtClean="0">
                <a:sym typeface="Wingdings"/>
              </a:rPr>
              <a:t> “</a:t>
            </a:r>
            <a:r>
              <a:rPr lang="en-US" dirty="0" err="1" smtClean="0">
                <a:sym typeface="Wingdings"/>
              </a:rPr>
              <a:t>ing</a:t>
            </a:r>
            <a:r>
              <a:rPr lang="en-US" dirty="0" smtClean="0">
                <a:sym typeface="Wingdings"/>
              </a:rPr>
              <a:t>”</a:t>
            </a:r>
            <a:r>
              <a:rPr lang="en-US" dirty="0" smtClean="0"/>
              <a:t>… not to mention old respellings to show classical etymology: </a:t>
            </a:r>
            <a:r>
              <a:rPr lang="en-US" i="1" dirty="0" smtClean="0"/>
              <a:t>island, people</a:t>
            </a:r>
            <a:r>
              <a:rPr lang="en-US" dirty="0" smtClean="0"/>
              <a:t>…</a:t>
            </a:r>
          </a:p>
        </p:txBody>
      </p:sp>
    </p:spTree>
    <p:extLst>
      <p:ext uri="{BB962C8B-B14F-4D97-AF65-F5344CB8AC3E}">
        <p14:creationId xmlns:p14="http://schemas.microsoft.com/office/powerpoint/2010/main" val="4107861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Why change happens:</a:t>
            </a:r>
          </a:p>
          <a:p>
            <a:pPr marL="0" indent="0">
              <a:buNone/>
            </a:pPr>
            <a:r>
              <a:rPr lang="en-US" sz="3600" b="1" dirty="0" smtClean="0"/>
              <a:t>4. Things slip.</a:t>
            </a:r>
          </a:p>
          <a:p>
            <a:pPr>
              <a:spcBef>
                <a:spcPts val="800"/>
              </a:spcBef>
              <a:buFont typeface="Arial"/>
              <a:buChar char="•"/>
            </a:pPr>
            <a:r>
              <a:rPr lang="en-US" dirty="0" smtClean="0"/>
              <a:t>Words can broaden, narrow, or shift in meaning: </a:t>
            </a:r>
            <a:r>
              <a:rPr lang="en-US" i="1" dirty="0" smtClean="0"/>
              <a:t>drown, starve, awful, artificial, doubt, throw, warp, silly, nice</a:t>
            </a:r>
            <a:endParaRPr lang="en-US" dirty="0" smtClean="0"/>
          </a:p>
          <a:p>
            <a:pPr>
              <a:spcBef>
                <a:spcPts val="800"/>
              </a:spcBef>
              <a:buFont typeface="Arial"/>
              <a:buChar char="•"/>
            </a:pPr>
            <a:r>
              <a:rPr lang="en-US" dirty="0" smtClean="0"/>
              <a:t>Basic phonological processes can lead to reanalysis of </a:t>
            </a:r>
            <a:r>
              <a:rPr lang="en-US" dirty="0"/>
              <a:t>word boundaries: </a:t>
            </a:r>
            <a:r>
              <a:rPr lang="en-US" i="1" dirty="0" err="1"/>
              <a:t>norange</a:t>
            </a:r>
            <a:r>
              <a:rPr lang="en-US" i="1" dirty="0"/>
              <a:t> &gt; orange, </a:t>
            </a:r>
            <a:r>
              <a:rPr lang="en-US" i="1" dirty="0" err="1"/>
              <a:t>nadder</a:t>
            </a:r>
            <a:r>
              <a:rPr lang="en-US" i="1" dirty="0"/>
              <a:t> &gt; adder, </a:t>
            </a:r>
            <a:r>
              <a:rPr lang="en-US" i="1" dirty="0" err="1"/>
              <a:t>pease</a:t>
            </a:r>
            <a:r>
              <a:rPr lang="en-US" i="1" dirty="0"/>
              <a:t> &gt; </a:t>
            </a:r>
            <a:r>
              <a:rPr lang="en-US" i="1" dirty="0" smtClean="0"/>
              <a:t>pea</a:t>
            </a:r>
            <a:endParaRPr lang="en-US" dirty="0" smtClean="0"/>
          </a:p>
          <a:p>
            <a:pPr>
              <a:spcBef>
                <a:spcPts val="800"/>
              </a:spcBef>
              <a:buFont typeface="Arial"/>
              <a:buChar char="•"/>
            </a:pPr>
            <a:r>
              <a:rPr lang="en-US" dirty="0" smtClean="0"/>
              <a:t>Sometimes we transpose sounds because it </a:t>
            </a:r>
            <a:r>
              <a:rPr lang="en-US" dirty="0"/>
              <a:t>sounds better to us: </a:t>
            </a:r>
            <a:r>
              <a:rPr lang="en-US" i="1" dirty="0" err="1"/>
              <a:t>waps</a:t>
            </a:r>
            <a:r>
              <a:rPr lang="en-US" i="1" dirty="0"/>
              <a:t> &gt; wasp, </a:t>
            </a:r>
            <a:r>
              <a:rPr lang="en-US" i="1" dirty="0" err="1"/>
              <a:t>brid</a:t>
            </a:r>
            <a:r>
              <a:rPr lang="en-US" i="1" dirty="0"/>
              <a:t> &gt; bird, </a:t>
            </a:r>
            <a:r>
              <a:rPr lang="en-US" i="1" dirty="0" err="1"/>
              <a:t>hros</a:t>
            </a:r>
            <a:r>
              <a:rPr lang="en-US" i="1" dirty="0"/>
              <a:t> &gt; horse, </a:t>
            </a:r>
            <a:r>
              <a:rPr lang="en-US" i="1" dirty="0" err="1"/>
              <a:t>acs</a:t>
            </a:r>
            <a:r>
              <a:rPr lang="en-US" i="1" dirty="0"/>
              <a:t> &gt; ask</a:t>
            </a:r>
            <a:endParaRPr lang="en-US" i="1" dirty="0" smtClean="0"/>
          </a:p>
        </p:txBody>
      </p:sp>
    </p:spTree>
    <p:extLst>
      <p:ext uri="{BB962C8B-B14F-4D97-AF65-F5344CB8AC3E}">
        <p14:creationId xmlns:p14="http://schemas.microsoft.com/office/powerpoint/2010/main" val="16858865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The most insidious kind of change:</a:t>
            </a:r>
          </a:p>
          <a:p>
            <a:pPr marL="0" indent="0">
              <a:buNone/>
            </a:pPr>
            <a:r>
              <a:rPr lang="en-US" sz="3600" b="1" dirty="0" smtClean="0"/>
              <a:t>Change that pretends to be preserving the language against change.</a:t>
            </a:r>
          </a:p>
          <a:p>
            <a:pPr marL="0" indent="0">
              <a:buNone/>
            </a:pPr>
            <a:r>
              <a:rPr lang="en-US" sz="3600" b="1" dirty="0" smtClean="0"/>
              <a:t>The grand </a:t>
            </a:r>
            <a:r>
              <a:rPr lang="en-US" sz="3600" b="1" dirty="0" err="1" smtClean="0"/>
              <a:t>prescriptivist</a:t>
            </a:r>
            <a:r>
              <a:rPr lang="en-US" sz="3600" b="1" dirty="0" smtClean="0"/>
              <a:t> “rules” are all changes introduced in the last three centuries.</a:t>
            </a:r>
          </a:p>
        </p:txBody>
      </p:sp>
    </p:spTree>
    <p:extLst>
      <p:ext uri="{BB962C8B-B14F-4D97-AF65-F5344CB8AC3E}">
        <p14:creationId xmlns:p14="http://schemas.microsoft.com/office/powerpoint/2010/main" val="18460330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The people who introduce the change may not be the people who are the vectors for it.</a:t>
            </a:r>
          </a:p>
          <a:p>
            <a:pPr marL="0" indent="0">
              <a:buNone/>
            </a:pPr>
            <a:r>
              <a:rPr lang="en-US" sz="3600" b="1" dirty="0" err="1" smtClean="0"/>
              <a:t>Prescriptivist</a:t>
            </a:r>
            <a:r>
              <a:rPr lang="en-US" sz="3600" b="1" dirty="0" smtClean="0"/>
              <a:t> grammars make students the carriers.</a:t>
            </a:r>
          </a:p>
          <a:p>
            <a:pPr marL="0" indent="0">
              <a:buNone/>
            </a:pPr>
            <a:r>
              <a:rPr lang="en-US" sz="3600" b="1" dirty="0" smtClean="0"/>
              <a:t>Marketing invents and consumers carry. (Popular entertainment too.)</a:t>
            </a:r>
          </a:p>
        </p:txBody>
      </p:sp>
    </p:spTree>
    <p:extLst>
      <p:ext uri="{BB962C8B-B14F-4D97-AF65-F5344CB8AC3E}">
        <p14:creationId xmlns:p14="http://schemas.microsoft.com/office/powerpoint/2010/main" val="9314003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Not all change sticks.</a:t>
            </a:r>
          </a:p>
          <a:p>
            <a:pPr>
              <a:spcBef>
                <a:spcPts val="800"/>
              </a:spcBef>
              <a:buFont typeface="Arial"/>
              <a:buChar char="•"/>
            </a:pPr>
            <a:r>
              <a:rPr lang="en-US" dirty="0" err="1" smtClean="0"/>
              <a:t>Zowie</a:t>
            </a:r>
            <a:r>
              <a:rPr lang="en-US" dirty="0" smtClean="0"/>
              <a:t>! That’s not </a:t>
            </a:r>
            <a:r>
              <a:rPr lang="en-US" dirty="0" err="1" smtClean="0"/>
              <a:t>jake</a:t>
            </a:r>
            <a:r>
              <a:rPr lang="en-US" dirty="0" smtClean="0"/>
              <a:t>, is it?</a:t>
            </a:r>
          </a:p>
          <a:p>
            <a:pPr>
              <a:spcBef>
                <a:spcPts val="800"/>
              </a:spcBef>
              <a:buFont typeface="Arial"/>
              <a:buChar char="•"/>
            </a:pPr>
            <a:r>
              <a:rPr lang="en-US" dirty="0" smtClean="0"/>
              <a:t>It’s an </a:t>
            </a:r>
            <a:r>
              <a:rPr lang="en-US" dirty="0" err="1" smtClean="0"/>
              <a:t>abhomination</a:t>
            </a:r>
            <a:r>
              <a:rPr lang="en-US" dirty="0" smtClean="0"/>
              <a:t>.</a:t>
            </a:r>
          </a:p>
          <a:p>
            <a:pPr>
              <a:spcBef>
                <a:spcPts val="800"/>
              </a:spcBef>
              <a:buFont typeface="Arial"/>
              <a:buChar char="•"/>
            </a:pPr>
            <a:r>
              <a:rPr lang="en-US" dirty="0" smtClean="0"/>
              <a:t>Should all Nouns be capitalized?</a:t>
            </a:r>
          </a:p>
          <a:p>
            <a:pPr>
              <a:spcBef>
                <a:spcPts val="800"/>
              </a:spcBef>
              <a:buFont typeface="Arial"/>
              <a:buChar char="•"/>
            </a:pPr>
            <a:r>
              <a:rPr lang="en-US" dirty="0" smtClean="0"/>
              <a:t>There are established rules for punctuation;— why do they change? You can see it when you read old books (historical researchers have also been misled ;) and yet we do not retain the forms.</a:t>
            </a:r>
          </a:p>
          <a:p>
            <a:pPr>
              <a:spcBef>
                <a:spcPts val="800"/>
              </a:spcBef>
              <a:buFont typeface="Arial"/>
              <a:buChar char="•"/>
            </a:pPr>
            <a:r>
              <a:rPr lang="en-US" i="1" dirty="0" smtClean="0"/>
              <a:t>newt</a:t>
            </a:r>
            <a:r>
              <a:rPr lang="en-US" dirty="0" smtClean="0"/>
              <a:t>, v., ‘act aggressively as a newcomer’ (1995)</a:t>
            </a:r>
          </a:p>
          <a:p>
            <a:pPr>
              <a:spcBef>
                <a:spcPts val="800"/>
              </a:spcBef>
              <a:buFont typeface="Arial"/>
              <a:buChar char="•"/>
            </a:pPr>
            <a:r>
              <a:rPr lang="en-US" i="1" dirty="0" err="1" smtClean="0"/>
              <a:t>plutoed</a:t>
            </a:r>
            <a:r>
              <a:rPr lang="en-US" dirty="0" smtClean="0"/>
              <a:t>, adj., ‘demoted or devalued’ (2006)</a:t>
            </a:r>
            <a:endParaRPr lang="en-US" i="1" dirty="0" smtClean="0"/>
          </a:p>
        </p:txBody>
      </p:sp>
    </p:spTree>
    <p:extLst>
      <p:ext uri="{BB962C8B-B14F-4D97-AF65-F5344CB8AC3E}">
        <p14:creationId xmlns:p14="http://schemas.microsoft.com/office/powerpoint/2010/main" val="3142378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This is going to impact our sales.</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22967701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How do you decide what to go with?</a:t>
            </a:r>
          </a:p>
          <a:p>
            <a:pPr marL="742950" indent="-742950">
              <a:buFont typeface="+mj-lt"/>
              <a:buAutoNum type="arabicPeriod"/>
            </a:pPr>
            <a:r>
              <a:rPr lang="en-US" sz="3600" b="1" dirty="0" smtClean="0"/>
              <a:t>What is the change? Really?</a:t>
            </a:r>
          </a:p>
          <a:p>
            <a:pPr marL="742950" indent="-742950">
              <a:buFont typeface="+mj-lt"/>
              <a:buAutoNum type="arabicPeriod"/>
            </a:pPr>
            <a:r>
              <a:rPr lang="en-US" sz="3600" b="1" dirty="0" smtClean="0"/>
              <a:t>Where did it come from? When?</a:t>
            </a:r>
          </a:p>
          <a:p>
            <a:pPr marL="742950" indent="-742950">
              <a:buFont typeface="+mj-lt"/>
              <a:buAutoNum type="arabicPeriod"/>
            </a:pPr>
            <a:r>
              <a:rPr lang="en-US" sz="3600" b="1" dirty="0" smtClean="0"/>
              <a:t>Where is it used? By whom?</a:t>
            </a:r>
          </a:p>
          <a:p>
            <a:pPr marL="742950" indent="-742950">
              <a:buFont typeface="+mj-lt"/>
              <a:buAutoNum type="arabicPeriod"/>
            </a:pPr>
            <a:r>
              <a:rPr lang="en-US" sz="3600" b="1" dirty="0" smtClean="0"/>
              <a:t>Who is </a:t>
            </a:r>
            <a:r>
              <a:rPr lang="en-US" sz="3600" b="1" i="1" dirty="0" smtClean="0"/>
              <a:t>your</a:t>
            </a:r>
            <a:r>
              <a:rPr lang="en-US" sz="3600" b="1" dirty="0" smtClean="0"/>
              <a:t> text for?</a:t>
            </a:r>
          </a:p>
          <a:p>
            <a:pPr marL="742950" indent="-742950">
              <a:buFont typeface="+mj-lt"/>
              <a:buAutoNum type="arabicPeriod"/>
            </a:pPr>
            <a:r>
              <a:rPr lang="en-US" sz="3600" b="1" dirty="0" smtClean="0"/>
              <a:t>What are the gains and losses?</a:t>
            </a:r>
          </a:p>
        </p:txBody>
      </p:sp>
    </p:spTree>
    <p:extLst>
      <p:ext uri="{BB962C8B-B14F-4D97-AF65-F5344CB8AC3E}">
        <p14:creationId xmlns:p14="http://schemas.microsoft.com/office/powerpoint/2010/main" val="384755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1. What is the change? Really?</a:t>
            </a:r>
          </a:p>
          <a:p>
            <a:pPr marL="0" indent="0">
              <a:buNone/>
            </a:pPr>
            <a:r>
              <a:rPr lang="en-US" sz="3600" b="1" dirty="0" smtClean="0"/>
              <a:t>2. Where did it come from? When?</a:t>
            </a:r>
          </a:p>
          <a:p>
            <a:pPr>
              <a:spcBef>
                <a:spcPts val="800"/>
              </a:spcBef>
              <a:buFont typeface="Arial"/>
              <a:buChar char="•"/>
            </a:pPr>
            <a:r>
              <a:rPr lang="en-US" dirty="0" smtClean="0"/>
              <a:t>Good historical info can be had from </a:t>
            </a:r>
            <a:r>
              <a:rPr lang="en-US" dirty="0" err="1" smtClean="0"/>
              <a:t>dictionary.com</a:t>
            </a:r>
            <a:r>
              <a:rPr lang="en-US" dirty="0" smtClean="0"/>
              <a:t> (better from the online OED if you have access)</a:t>
            </a:r>
          </a:p>
          <a:p>
            <a:pPr>
              <a:spcBef>
                <a:spcPts val="800"/>
              </a:spcBef>
              <a:buFont typeface="Arial"/>
              <a:buChar char="•"/>
            </a:pPr>
            <a:r>
              <a:rPr lang="en-US" dirty="0" smtClean="0"/>
              <a:t>Usage manuals are good</a:t>
            </a:r>
          </a:p>
          <a:p>
            <a:pPr>
              <a:spcBef>
                <a:spcPts val="800"/>
              </a:spcBef>
              <a:buFont typeface="Arial"/>
              <a:buChar char="•"/>
            </a:pPr>
            <a:r>
              <a:rPr lang="en-US" dirty="0" smtClean="0"/>
              <a:t>Google </a:t>
            </a:r>
            <a:r>
              <a:rPr lang="en-US" dirty="0" err="1" smtClean="0"/>
              <a:t>ngrams</a:t>
            </a:r>
            <a:r>
              <a:rPr lang="en-US" dirty="0" smtClean="0"/>
              <a:t> can give you good historical info</a:t>
            </a:r>
          </a:p>
          <a:p>
            <a:pPr>
              <a:spcBef>
                <a:spcPts val="800"/>
              </a:spcBef>
              <a:buFont typeface="Arial"/>
              <a:buChar char="•"/>
            </a:pPr>
            <a:r>
              <a:rPr lang="en-US" dirty="0" smtClean="0"/>
              <a:t>Also look at sites such as Language Log</a:t>
            </a:r>
          </a:p>
          <a:p>
            <a:pPr>
              <a:spcBef>
                <a:spcPts val="800"/>
              </a:spcBef>
              <a:buFont typeface="Arial"/>
              <a:buChar char="•"/>
            </a:pPr>
            <a:r>
              <a:rPr lang="en-US" dirty="0" smtClean="0"/>
              <a:t>If it’s from marketing, do you want to become someone’s marketer?</a:t>
            </a:r>
          </a:p>
          <a:p>
            <a:pPr marL="0" indent="0">
              <a:buNone/>
            </a:pPr>
            <a:endParaRPr lang="en-US" sz="3600" b="1" dirty="0" smtClean="0"/>
          </a:p>
        </p:txBody>
      </p:sp>
    </p:spTree>
    <p:extLst>
      <p:ext uri="{BB962C8B-B14F-4D97-AF65-F5344CB8AC3E}">
        <p14:creationId xmlns:p14="http://schemas.microsoft.com/office/powerpoint/2010/main" val="21564336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1. What is the change? Really?</a:t>
            </a:r>
          </a:p>
          <a:p>
            <a:pPr marL="0" indent="0">
              <a:buNone/>
            </a:pPr>
            <a:r>
              <a:rPr lang="en-US" sz="3600" b="1" dirty="0" smtClean="0"/>
              <a:t>2. Where did it come from? When?</a:t>
            </a:r>
          </a:p>
          <a:p>
            <a:pPr>
              <a:spcBef>
                <a:spcPts val="800"/>
              </a:spcBef>
              <a:buFont typeface="Arial"/>
              <a:buChar char="•"/>
            </a:pPr>
            <a:r>
              <a:rPr lang="en-US" dirty="0" smtClean="0"/>
              <a:t>Google </a:t>
            </a:r>
            <a:r>
              <a:rPr lang="en-US" dirty="0" err="1" smtClean="0"/>
              <a:t>ngrams</a:t>
            </a:r>
            <a:r>
              <a:rPr lang="en-US" dirty="0" smtClean="0"/>
              <a:t> show us that </a:t>
            </a:r>
            <a:r>
              <a:rPr lang="en-US" i="1" dirty="0" smtClean="0"/>
              <a:t>very unique, more unique,</a:t>
            </a:r>
            <a:r>
              <a:rPr lang="en-US" dirty="0" smtClean="0"/>
              <a:t> and </a:t>
            </a:r>
            <a:r>
              <a:rPr lang="en-US" i="1" dirty="0" smtClean="0"/>
              <a:t>most unique</a:t>
            </a:r>
            <a:r>
              <a:rPr lang="en-US" dirty="0" smtClean="0"/>
              <a:t> have all been in use since at least the 1820s, with </a:t>
            </a:r>
            <a:r>
              <a:rPr lang="en-US" i="1" dirty="0" smtClean="0"/>
              <a:t>most unique</a:t>
            </a:r>
            <a:r>
              <a:rPr lang="en-US" dirty="0" smtClean="0"/>
              <a:t> being most common and have a peak around 1915. They showed up in various periodicals for educated audiences.</a:t>
            </a:r>
            <a:endParaRPr lang="en-US" sz="3600" b="1" dirty="0"/>
          </a:p>
          <a:p>
            <a:pPr>
              <a:spcBef>
                <a:spcPts val="800"/>
              </a:spcBef>
              <a:buFont typeface="Arial"/>
              <a:buChar char="•"/>
            </a:pPr>
            <a:r>
              <a:rPr lang="en-US" dirty="0"/>
              <a:t>In </a:t>
            </a:r>
            <a:r>
              <a:rPr lang="en-US" dirty="0" smtClean="0"/>
              <a:t>Old English, infinitives were one word; the </a:t>
            </a:r>
            <a:r>
              <a:rPr lang="en-US" i="1" dirty="0" smtClean="0"/>
              <a:t>to</a:t>
            </a:r>
            <a:r>
              <a:rPr lang="en-US" dirty="0" smtClean="0"/>
              <a:t> version comes from a special purposive form; even today many infinitives appear without </a:t>
            </a:r>
            <a:r>
              <a:rPr lang="en-US" i="1" dirty="0" smtClean="0"/>
              <a:t>to</a:t>
            </a:r>
            <a:r>
              <a:rPr lang="en-US" dirty="0" smtClean="0"/>
              <a:t>; the “rule” against “splitting” was invented in the 1800s</a:t>
            </a:r>
            <a:endParaRPr lang="en-US" dirty="0"/>
          </a:p>
        </p:txBody>
      </p:sp>
    </p:spTree>
    <p:extLst>
      <p:ext uri="{BB962C8B-B14F-4D97-AF65-F5344CB8AC3E}">
        <p14:creationId xmlns:p14="http://schemas.microsoft.com/office/powerpoint/2010/main" val="16425607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3. Where is it used? By whom?</a:t>
            </a:r>
          </a:p>
          <a:p>
            <a:pPr>
              <a:spcBef>
                <a:spcPts val="800"/>
              </a:spcBef>
              <a:buFont typeface="Arial"/>
              <a:buChar char="•"/>
            </a:pPr>
            <a:r>
              <a:rPr lang="en-US" dirty="0" smtClean="0"/>
              <a:t>Corpora such as COCA can give good information on collocations</a:t>
            </a:r>
          </a:p>
          <a:p>
            <a:pPr>
              <a:spcBef>
                <a:spcPts val="800"/>
              </a:spcBef>
              <a:buFont typeface="Arial"/>
              <a:buChar char="•"/>
            </a:pPr>
            <a:r>
              <a:rPr lang="en-US" dirty="0" smtClean="0"/>
              <a:t>Google </a:t>
            </a:r>
            <a:r>
              <a:rPr lang="en-US" dirty="0" err="1" smtClean="0"/>
              <a:t>ngrams</a:t>
            </a:r>
            <a:r>
              <a:rPr lang="en-US" dirty="0" smtClean="0"/>
              <a:t> can let you see </a:t>
            </a:r>
            <a:r>
              <a:rPr lang="en-US" i="1" dirty="0" smtClean="0"/>
              <a:t>what</a:t>
            </a:r>
            <a:r>
              <a:rPr lang="en-US" dirty="0" smtClean="0"/>
              <a:t> texts were using them when</a:t>
            </a:r>
          </a:p>
          <a:p>
            <a:pPr>
              <a:spcBef>
                <a:spcPts val="800"/>
              </a:spcBef>
              <a:buFont typeface="Arial"/>
              <a:buChar char="•"/>
            </a:pPr>
            <a:r>
              <a:rPr lang="en-US" dirty="0" smtClean="0"/>
              <a:t>Look at similar texts to the one you’re working on (of course that can be a tall order)</a:t>
            </a:r>
          </a:p>
          <a:p>
            <a:pPr marL="0" indent="0">
              <a:buNone/>
            </a:pPr>
            <a:endParaRPr lang="en-US" sz="3600" b="1" dirty="0" smtClean="0"/>
          </a:p>
        </p:txBody>
      </p:sp>
    </p:spTree>
    <p:extLst>
      <p:ext uri="{BB962C8B-B14F-4D97-AF65-F5344CB8AC3E}">
        <p14:creationId xmlns:p14="http://schemas.microsoft.com/office/powerpoint/2010/main" val="14461553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522544"/>
          </a:xfrm>
        </p:spPr>
        <p:txBody>
          <a:bodyPr>
            <a:normAutofit/>
          </a:bodyPr>
          <a:lstStyle/>
          <a:p>
            <a:pPr marL="0" indent="0">
              <a:buNone/>
            </a:pPr>
            <a:r>
              <a:rPr lang="en-US" sz="3600" b="1" dirty="0" smtClean="0"/>
              <a:t>3. Where is it used? By whom?</a:t>
            </a:r>
          </a:p>
          <a:p>
            <a:pPr>
              <a:spcBef>
                <a:spcPts val="800"/>
              </a:spcBef>
              <a:buFont typeface="Arial"/>
              <a:buChar char="•"/>
            </a:pPr>
            <a:r>
              <a:rPr lang="en-US" dirty="0"/>
              <a:t>B</a:t>
            </a:r>
            <a:r>
              <a:rPr lang="en-US" dirty="0" smtClean="0"/>
              <a:t>oth of our test cases are quite widely used</a:t>
            </a:r>
            <a:endParaRPr lang="en-US" sz="3600" b="1" dirty="0" smtClean="0"/>
          </a:p>
          <a:p>
            <a:pPr>
              <a:spcBef>
                <a:spcPts val="800"/>
              </a:spcBef>
              <a:buFont typeface="Arial"/>
              <a:buChar char="•"/>
            </a:pPr>
            <a:r>
              <a:rPr lang="en-US" i="1" dirty="0"/>
              <a:t>Very unique</a:t>
            </a:r>
            <a:r>
              <a:rPr lang="en-US" dirty="0"/>
              <a:t> </a:t>
            </a:r>
            <a:r>
              <a:rPr lang="en-US" dirty="0"/>
              <a:t>etc</a:t>
            </a:r>
            <a:r>
              <a:rPr lang="en-US" dirty="0" smtClean="0"/>
              <a:t>. appear to be found more in popular literature and business docs. Top Google hits are usage manuals. But they also show up in such places as stats and history textbooks</a:t>
            </a:r>
          </a:p>
          <a:p>
            <a:pPr>
              <a:spcBef>
                <a:spcPts val="800"/>
              </a:spcBef>
              <a:buFont typeface="Arial"/>
              <a:buChar char="•"/>
            </a:pPr>
            <a:r>
              <a:rPr lang="en-US" dirty="0" smtClean="0"/>
              <a:t>Avoidance of “split infinitives” is a negative, not a positive, so it’s harder to find – hard to go through large corpora for ugly constructions that could be avoided by “splitting.” But we can see the many places it has </a:t>
            </a:r>
            <a:r>
              <a:rPr lang="en-US" i="1" dirty="0" smtClean="0"/>
              <a:t>not</a:t>
            </a:r>
            <a:r>
              <a:rPr lang="en-US" dirty="0" smtClean="0"/>
              <a:t> prevailed, and we can look at a given text for relative number of instances of “splits”</a:t>
            </a:r>
            <a:endParaRPr lang="en-US" dirty="0"/>
          </a:p>
        </p:txBody>
      </p:sp>
    </p:spTree>
    <p:extLst>
      <p:ext uri="{BB962C8B-B14F-4D97-AF65-F5344CB8AC3E}">
        <p14:creationId xmlns:p14="http://schemas.microsoft.com/office/powerpoint/2010/main" val="30690490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4. Who is </a:t>
            </a:r>
            <a:r>
              <a:rPr lang="en-US" sz="3600" b="1" i="1" dirty="0" smtClean="0"/>
              <a:t>your</a:t>
            </a:r>
            <a:r>
              <a:rPr lang="en-US" sz="3600" b="1" dirty="0" smtClean="0"/>
              <a:t> text for?</a:t>
            </a:r>
          </a:p>
          <a:p>
            <a:pPr>
              <a:spcBef>
                <a:spcPts val="800"/>
              </a:spcBef>
              <a:buFont typeface="Arial"/>
              <a:buChar char="•"/>
            </a:pPr>
            <a:r>
              <a:rPr lang="en-US" dirty="0" smtClean="0"/>
              <a:t>This is where register really comes in! Also age, sex, etc.</a:t>
            </a:r>
          </a:p>
          <a:p>
            <a:pPr>
              <a:spcBef>
                <a:spcPts val="800"/>
              </a:spcBef>
              <a:buFont typeface="Arial"/>
              <a:buChar char="•"/>
            </a:pPr>
            <a:r>
              <a:rPr lang="en-US" dirty="0" smtClean="0"/>
              <a:t>How will they receive and react to the usage?</a:t>
            </a:r>
          </a:p>
          <a:p>
            <a:pPr marL="0" indent="0">
              <a:buNone/>
            </a:pPr>
            <a:endParaRPr lang="en-US" sz="3600" b="1" dirty="0" smtClean="0"/>
          </a:p>
        </p:txBody>
      </p:sp>
    </p:spTree>
    <p:extLst>
      <p:ext uri="{BB962C8B-B14F-4D97-AF65-F5344CB8AC3E}">
        <p14:creationId xmlns:p14="http://schemas.microsoft.com/office/powerpoint/2010/main" val="22999169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4. Who is </a:t>
            </a:r>
            <a:r>
              <a:rPr lang="en-US" sz="3600" b="1" i="1" dirty="0" smtClean="0"/>
              <a:t>your</a:t>
            </a:r>
            <a:r>
              <a:rPr lang="en-US" sz="3600" b="1" dirty="0" smtClean="0"/>
              <a:t> text for?</a:t>
            </a:r>
          </a:p>
          <a:p>
            <a:pPr>
              <a:spcBef>
                <a:spcPts val="800"/>
              </a:spcBef>
              <a:buFont typeface="Arial"/>
              <a:buChar char="•"/>
            </a:pPr>
            <a:r>
              <a:rPr lang="en-US" dirty="0" smtClean="0"/>
              <a:t>For instances such as </a:t>
            </a:r>
            <a:r>
              <a:rPr lang="en-US" i="1" dirty="0" smtClean="0"/>
              <a:t>very unique</a:t>
            </a:r>
            <a:r>
              <a:rPr lang="en-US" dirty="0" smtClean="0"/>
              <a:t> and especially “split infinitives,” you’re really estimating the LCI of your expected audience (LCI = linguistic crustiness index)</a:t>
            </a:r>
          </a:p>
          <a:p>
            <a:pPr>
              <a:spcBef>
                <a:spcPts val="800"/>
              </a:spcBef>
              <a:buFont typeface="Arial"/>
              <a:buChar char="•"/>
            </a:pPr>
            <a:r>
              <a:rPr lang="en-US" dirty="0" smtClean="0"/>
              <a:t>Targeting specific registers, especially with innovative usages, is particular germane to advertising (slang usages and nonstandard phrasing; also in-group usages) and to in-group technical documents</a:t>
            </a:r>
            <a:endParaRPr lang="en-US" dirty="0"/>
          </a:p>
        </p:txBody>
      </p:sp>
    </p:spTree>
    <p:extLst>
      <p:ext uri="{BB962C8B-B14F-4D97-AF65-F5344CB8AC3E}">
        <p14:creationId xmlns:p14="http://schemas.microsoft.com/office/powerpoint/2010/main" val="27044515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987834"/>
            <a:ext cx="7313613" cy="5158690"/>
          </a:xfrm>
        </p:spPr>
        <p:txBody>
          <a:bodyPr>
            <a:normAutofit/>
          </a:bodyPr>
          <a:lstStyle/>
          <a:p>
            <a:pPr marL="0" indent="0">
              <a:buNone/>
            </a:pPr>
            <a:r>
              <a:rPr lang="en-US" sz="3600" b="1" dirty="0" smtClean="0"/>
              <a:t>5. What are the gains and losses?</a:t>
            </a:r>
          </a:p>
          <a:p>
            <a:pPr>
              <a:spcBef>
                <a:spcPts val="800"/>
              </a:spcBef>
              <a:buFont typeface="Arial"/>
              <a:buChar char="•"/>
            </a:pPr>
            <a:r>
              <a:rPr lang="en-US" dirty="0" smtClean="0"/>
              <a:t>If it adds expressive power, it’s worth keeping</a:t>
            </a:r>
          </a:p>
          <a:p>
            <a:pPr>
              <a:spcBef>
                <a:spcPts val="800"/>
              </a:spcBef>
              <a:buFont typeface="Arial"/>
              <a:buChar char="•"/>
            </a:pPr>
            <a:r>
              <a:rPr lang="en-US" dirty="0" smtClean="0"/>
              <a:t>If </a:t>
            </a:r>
            <a:r>
              <a:rPr lang="en-US" dirty="0"/>
              <a:t>you welcome a change as a part of a lively informal idiom and would regret its loss as a marker of informality, you should certainly resist using it in formal </a:t>
            </a:r>
            <a:r>
              <a:rPr lang="en-US" dirty="0" smtClean="0"/>
              <a:t>texts – that would limit its expressive power</a:t>
            </a:r>
          </a:p>
          <a:p>
            <a:pPr>
              <a:spcBef>
                <a:spcPts val="800"/>
              </a:spcBef>
              <a:buFont typeface="Arial"/>
              <a:buChar char="•"/>
            </a:pPr>
            <a:r>
              <a:rPr lang="en-US" dirty="0" smtClean="0"/>
              <a:t>If it mainly serves to limit what you can do with the language, it’s like dumping detergent into a stream to “clean it up”</a:t>
            </a:r>
          </a:p>
        </p:txBody>
      </p:sp>
    </p:spTree>
    <p:extLst>
      <p:ext uri="{BB962C8B-B14F-4D97-AF65-F5344CB8AC3E}">
        <p14:creationId xmlns:p14="http://schemas.microsoft.com/office/powerpoint/2010/main" val="33639609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914400" y="503239"/>
            <a:ext cx="7313613" cy="6055364"/>
          </a:xfrm>
        </p:spPr>
        <p:txBody>
          <a:bodyPr>
            <a:normAutofit/>
          </a:bodyPr>
          <a:lstStyle/>
          <a:p>
            <a:pPr marL="0" indent="0">
              <a:buNone/>
            </a:pPr>
            <a:r>
              <a:rPr lang="en-US" sz="3600" b="1" dirty="0" smtClean="0"/>
              <a:t>New and future trends</a:t>
            </a:r>
          </a:p>
          <a:p>
            <a:pPr>
              <a:spcBef>
                <a:spcPts val="800"/>
              </a:spcBef>
              <a:buFont typeface="Arial"/>
              <a:buChar char="•"/>
            </a:pPr>
            <a:r>
              <a:rPr lang="en-US" dirty="0" smtClean="0"/>
              <a:t>Greater flexibility in crossing word class boundaries; more play with </a:t>
            </a:r>
            <a:r>
              <a:rPr lang="en-US" dirty="0" err="1" smtClean="0"/>
              <a:t>subcategorization</a:t>
            </a:r>
            <a:r>
              <a:rPr lang="en-US" dirty="0" smtClean="0"/>
              <a:t> and argument structure. Starts with deliberate play, but seeps through. </a:t>
            </a:r>
            <a:r>
              <a:rPr lang="en-US" dirty="0"/>
              <a:t>Find your playful.</a:t>
            </a:r>
            <a:r>
              <a:rPr lang="en-US" dirty="0" smtClean="0"/>
              <a:t> So creation! Very change. Wow. Because fun!</a:t>
            </a:r>
          </a:p>
          <a:p>
            <a:pPr>
              <a:spcBef>
                <a:spcPts val="800"/>
              </a:spcBef>
              <a:buFont typeface="Arial"/>
              <a:buChar char="•"/>
            </a:pPr>
            <a:r>
              <a:rPr lang="en-US" dirty="0" smtClean="0"/>
              <a:t>This will work hand-in-hand with contact influence from second-language speakers. Expect Chinese to have perceptible effect.</a:t>
            </a:r>
          </a:p>
          <a:p>
            <a:pPr>
              <a:spcBef>
                <a:spcPts val="800"/>
              </a:spcBef>
              <a:buFont typeface="Arial"/>
              <a:buChar char="•"/>
            </a:pPr>
            <a:r>
              <a:rPr lang="en-US" dirty="0" smtClean="0"/>
              <a:t>Singular </a:t>
            </a:r>
            <a:r>
              <a:rPr lang="en-US" i="1" dirty="0" smtClean="0"/>
              <a:t>they</a:t>
            </a:r>
            <a:r>
              <a:rPr lang="en-US" dirty="0" smtClean="0"/>
              <a:t> will prevail. Expect a clarifying </a:t>
            </a:r>
            <a:r>
              <a:rPr lang="en-US" i="1" dirty="0" smtClean="0"/>
              <a:t>they-all</a:t>
            </a:r>
            <a:r>
              <a:rPr lang="en-US" dirty="0" smtClean="0"/>
              <a:t> or </a:t>
            </a:r>
            <a:r>
              <a:rPr lang="en-US" i="1" dirty="0" err="1" smtClean="0"/>
              <a:t>theys</a:t>
            </a:r>
            <a:r>
              <a:rPr lang="en-US" dirty="0" smtClean="0"/>
              <a:t> in parallel with </a:t>
            </a:r>
            <a:r>
              <a:rPr lang="en-US" i="1" dirty="0" smtClean="0"/>
              <a:t>you-all</a:t>
            </a:r>
            <a:r>
              <a:rPr lang="en-US" dirty="0" smtClean="0"/>
              <a:t> and </a:t>
            </a:r>
            <a:r>
              <a:rPr lang="en-US" i="1" dirty="0" err="1" smtClean="0"/>
              <a:t>youse</a:t>
            </a:r>
            <a:r>
              <a:rPr lang="en-US" dirty="0" smtClean="0"/>
              <a:t>.</a:t>
            </a:r>
          </a:p>
          <a:p>
            <a:pPr>
              <a:spcBef>
                <a:spcPts val="800"/>
              </a:spcBef>
              <a:buFont typeface="Arial"/>
              <a:buChar char="•"/>
            </a:pPr>
            <a:r>
              <a:rPr lang="en-US" dirty="0" smtClean="0"/>
              <a:t>Danglers (at least some kinds) may come to be accepted as sentence adverbials.</a:t>
            </a:r>
          </a:p>
          <a:p>
            <a:pPr>
              <a:spcBef>
                <a:spcPts val="800"/>
              </a:spcBef>
              <a:buFont typeface="Arial"/>
              <a:buChar char="•"/>
            </a:pPr>
            <a:r>
              <a:rPr lang="en-US" dirty="0" smtClean="0"/>
              <a:t>Whither capitalization?</a:t>
            </a:r>
          </a:p>
        </p:txBody>
      </p:sp>
    </p:spTree>
    <p:extLst>
      <p:ext uri="{BB962C8B-B14F-4D97-AF65-F5344CB8AC3E}">
        <p14:creationId xmlns:p14="http://schemas.microsoft.com/office/powerpoint/2010/main" val="425926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Your earring is very unique!</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535327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 squad was decimated—only 18 out of 100 were left.</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2968403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This curvy road is making me nauseous.</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189741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Hopefully, the other team will lose.</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1504817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We will take off momentarily and will be in the air for five hours.</a:t>
            </a:r>
          </a:p>
          <a:p>
            <a:pPr marL="514350" indent="-514350">
              <a:buFont typeface="+mj-lt"/>
              <a:buAutoNum type="alphaUcPeriod"/>
            </a:pPr>
            <a:r>
              <a:rPr lang="en-US" sz="2800" b="1" dirty="0" smtClean="0"/>
              <a:t>Acceptable</a:t>
            </a:r>
          </a:p>
          <a:p>
            <a:pPr marL="514350" indent="-514350">
              <a:buFont typeface="+mj-lt"/>
              <a:buAutoNum type="alphaUcPeriod"/>
            </a:pPr>
            <a:r>
              <a:rPr lang="en-US" sz="2800" b="1" dirty="0" smtClean="0"/>
              <a:t>Unacceptable</a:t>
            </a:r>
          </a:p>
          <a:p>
            <a:pPr marL="514350" indent="-514350">
              <a:buFont typeface="+mj-lt"/>
              <a:buAutoNum type="alphaUcPeriod"/>
            </a:pPr>
            <a:r>
              <a:rPr lang="en-US" sz="2800" b="1" dirty="0" smtClean="0"/>
              <a:t>It depends</a:t>
            </a:r>
            <a:endParaRPr lang="en-US" b="1" dirty="0"/>
          </a:p>
        </p:txBody>
      </p:sp>
    </p:spTree>
    <p:extLst>
      <p:ext uri="{BB962C8B-B14F-4D97-AF65-F5344CB8AC3E}">
        <p14:creationId xmlns:p14="http://schemas.microsoft.com/office/powerpoint/2010/main" val="4282857725"/>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40851</TotalTime>
  <Words>3155</Words>
  <Application>Microsoft Macintosh PowerPoint</Application>
  <PresentationFormat>On-screen Show (4:3)</PresentationFormat>
  <Paragraphs>294</Paragraphs>
  <Slides>48</Slides>
  <Notes>36</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Inkwell</vt:lpstr>
      <vt:lpstr>When does wrong  become right?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does wrong  become right?</dc:title>
  <dc:creator>James Harbeck</dc:creator>
  <cp:lastModifiedBy>James Harbeck</cp:lastModifiedBy>
  <cp:revision>181</cp:revision>
  <dcterms:created xsi:type="dcterms:W3CDTF">2014-05-07T12:49:13Z</dcterms:created>
  <dcterms:modified xsi:type="dcterms:W3CDTF">2014-06-04T21:40:33Z</dcterms:modified>
</cp:coreProperties>
</file>